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366" autoAdjust="0"/>
    <p:restoredTop sz="94660"/>
  </p:normalViewPr>
  <p:slideViewPr>
    <p:cSldViewPr>
      <p:cViewPr varScale="1">
        <p:scale>
          <a:sx n="124" d="100"/>
          <a:sy n="124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2013/8/14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2013/8/14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2013/8/14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2013/8/14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2013/8/14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2013/8/14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2013/8/14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立體樹的建立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15242" cy="2471758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pPr algn="l"/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2013/8/13 </a:t>
            </a:r>
            <a:r>
              <a:rPr lang="en-US" altLang="zh-TW" sz="1800" dirty="0" smtClean="0"/>
              <a:t>                                                               </a:t>
            </a:r>
            <a:r>
              <a:rPr lang="zh-TW" altLang="en-US" sz="1800" dirty="0" smtClean="0"/>
              <a:t>              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財金所  陳季平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步驟一</a:t>
            </a:r>
            <a:br>
              <a:rPr lang="zh-TW" altLang="en-US" dirty="0" smtClean="0"/>
            </a:br>
            <a:r>
              <a:rPr lang="zh-TW" altLang="en-US" sz="2200" dirty="0" smtClean="0"/>
              <a:t>決定分支機率</a:t>
            </a:r>
            <a:r>
              <a:rPr lang="en-US" altLang="zh-TW" sz="2200" dirty="0" smtClean="0"/>
              <a:t>: Type C node</a:t>
            </a:r>
            <a:endParaRPr lang="zh-TW" altLang="en-US" sz="2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*(t)= –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*(t)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TW" sz="2000" dirty="0" smtClean="0">
                <a:latin typeface="Symbol" pitchFamily="18" charset="2"/>
                <a:ea typeface="新細明體" charset="-120"/>
              </a:rPr>
              <a:t>s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dW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(t)</a:t>
            </a:r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7715304" cy="407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步驟二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計算</a:t>
            </a:r>
            <a:r>
              <a:rPr lang="en-US" altLang="zh-TW" sz="3600" i="1" dirty="0" err="1" smtClean="0">
                <a:latin typeface="Times New Roman" pitchFamily="18" charset="0"/>
                <a:ea typeface="新細明體" charset="-120"/>
              </a:rPr>
              <a:t>Q</a:t>
            </a:r>
            <a:r>
              <a:rPr lang="en-US" altLang="zh-TW" sz="3600" i="1" baseline="-25000" dirty="0" err="1" smtClean="0">
                <a:latin typeface="Times New Roman" pitchFamily="18" charset="0"/>
                <a:ea typeface="新細明體" charset="-120"/>
              </a:rPr>
              <a:t>ij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sz="3600" dirty="0" err="1" smtClean="0">
                <a:latin typeface="Symbol" pitchFamily="18" charset="2"/>
                <a:ea typeface="新細明體" charset="-120"/>
              </a:rPr>
              <a:t>a</a:t>
            </a:r>
            <a:r>
              <a:rPr lang="en-US" altLang="zh-TW" sz="3600" i="1" baseline="-25000" dirty="0" err="1" smtClean="0">
                <a:latin typeface="Times New Roman" pitchFamily="18" charset="0"/>
                <a:ea typeface="新細明體" charset="-120"/>
              </a:rPr>
              <a:t>i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令</a:t>
            </a:r>
            <a:r>
              <a:rPr lang="en-US" altLang="zh-TW" i="1" dirty="0" err="1" smtClean="0">
                <a:latin typeface="Times New Roman" pitchFamily="18" charset="0"/>
                <a:ea typeface="新細明體" charset="-120"/>
              </a:rPr>
              <a:t>Q</a:t>
            </a:r>
            <a:r>
              <a:rPr lang="en-US" altLang="zh-TW" i="1" baseline="-25000" dirty="0" err="1" smtClean="0">
                <a:latin typeface="Times New Roman" pitchFamily="18" charset="0"/>
                <a:ea typeface="新細明體" charset="-120"/>
              </a:rPr>
              <a:t>ij</a:t>
            </a:r>
            <a:r>
              <a:rPr lang="en-US" altLang="zh-TW" i="1" dirty="0" smtClean="0"/>
              <a:t> </a:t>
            </a:r>
            <a:r>
              <a:rPr lang="zh-TW" altLang="en-US" dirty="0" smtClean="0"/>
              <a:t>代表走到</a:t>
            </a:r>
            <a:r>
              <a:rPr lang="en-US" altLang="zh-TW" dirty="0" smtClean="0"/>
              <a:t>Node(</a:t>
            </a:r>
            <a:r>
              <a:rPr lang="en-US" altLang="zh-TW" dirty="0" err="1" smtClean="0"/>
              <a:t>i,j</a:t>
            </a:r>
            <a:r>
              <a:rPr lang="en-US" altLang="zh-TW" dirty="0" smtClean="0"/>
              <a:t>)</a:t>
            </a:r>
            <a:r>
              <a:rPr lang="zh-TW" altLang="en-US" dirty="0" smtClean="0"/>
              <a:t>付</a:t>
            </a:r>
            <a:r>
              <a:rPr lang="en-US" altLang="zh-TW" dirty="0" smtClean="0"/>
              <a:t>$1 </a:t>
            </a:r>
            <a:r>
              <a:rPr lang="zh-TW" altLang="en-US" dirty="0" smtClean="0"/>
              <a:t>的現值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– </a:t>
            </a:r>
            <a:r>
              <a:rPr lang="en-US" altLang="zh-TW" i="1" dirty="0" smtClean="0">
                <a:latin typeface="Times New Roman" pitchFamily="18" charset="0"/>
                <a:ea typeface="新細明體" charset="-120"/>
              </a:rPr>
              <a:t>Q</a:t>
            </a:r>
            <a:r>
              <a:rPr lang="en-US" altLang="zh-TW" i="1" baseline="-25000" dirty="0" smtClean="0">
                <a:latin typeface="Times New Roman" pitchFamily="18" charset="0"/>
                <a:ea typeface="新細明體" charset="-120"/>
              </a:rPr>
              <a:t>00</a:t>
            </a:r>
            <a:r>
              <a:rPr lang="en-US" altLang="zh-TW" i="1" dirty="0" smtClean="0"/>
              <a:t> =1</a:t>
            </a:r>
          </a:p>
          <a:p>
            <a:r>
              <a:rPr lang="en-US" altLang="zh-TW" dirty="0" smtClean="0">
                <a:latin typeface="Symbol" pitchFamily="18" charset="2"/>
                <a:ea typeface="新細明體" charset="-120"/>
              </a:rPr>
              <a:t>a</a:t>
            </a:r>
            <a:r>
              <a:rPr lang="en-US" altLang="zh-TW" i="1" baseline="-25000" dirty="0" smtClean="0">
                <a:latin typeface="Times New Roman" pitchFamily="18" charset="0"/>
                <a:ea typeface="新細明體" charset="-120"/>
              </a:rPr>
              <a:t>0</a:t>
            </a:r>
            <a:r>
              <a:rPr lang="el-GR" altLang="zh-TW" i="1" dirty="0" smtClean="0"/>
              <a:t> =</a:t>
            </a:r>
            <a:r>
              <a:rPr lang="el-GR" altLang="zh-TW" i="1" dirty="0" smtClean="0">
                <a:ea typeface="標楷體" pitchFamily="65" charset="-120"/>
              </a:rPr>
              <a:t>3.824%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86124"/>
            <a:ext cx="4552168" cy="332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步驟二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計算</a:t>
            </a:r>
            <a:r>
              <a:rPr lang="en-US" altLang="zh-TW" sz="4000" i="1" dirty="0" err="1" smtClean="0">
                <a:latin typeface="Times New Roman" pitchFamily="18" charset="0"/>
                <a:ea typeface="新細明體" charset="-120"/>
              </a:rPr>
              <a:t>Q</a:t>
            </a:r>
            <a:r>
              <a:rPr lang="en-US" altLang="zh-TW" sz="4000" i="1" baseline="-25000" dirty="0" err="1" smtClean="0">
                <a:latin typeface="Times New Roman" pitchFamily="18" charset="0"/>
                <a:ea typeface="新細明體" charset="-120"/>
              </a:rPr>
              <a:t>ij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sz="4000" dirty="0" err="1" smtClean="0">
                <a:latin typeface="Symbol" pitchFamily="18" charset="2"/>
                <a:ea typeface="新細明體" charset="-120"/>
              </a:rPr>
              <a:t>a</a:t>
            </a:r>
            <a:r>
              <a:rPr lang="en-US" altLang="zh-TW" sz="4000" i="1" baseline="-25000" dirty="0" err="1" smtClean="0">
                <a:latin typeface="Times New Roman" pitchFamily="18" charset="0"/>
                <a:ea typeface="新細明體" charset="-120"/>
              </a:rPr>
              <a:t>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08" y="1714488"/>
            <a:ext cx="9004692" cy="491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建構資產樹 </a:t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根據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CRR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樹狀結構模擬公司資產的變動，設公司資產之隨機過程為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在風險中立測度下，求算出公司資產上漲下跌幅度與機率如下：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上漲幅度：           </a:t>
            </a:r>
            <a:r>
              <a:rPr lang="zh-TW" altLang="en-US" sz="2800" dirty="0" smtClean="0"/>
              <a:t>下跌幅度：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上漲機率：                                    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下跌機率：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zh-TW" altLang="en-US" sz="2800" i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00306"/>
            <a:ext cx="51435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429132"/>
            <a:ext cx="1533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286256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000636"/>
            <a:ext cx="29432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固定利率下之公司資產樹示意圖 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35824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正交化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由於公司資產價值會隨利率影響，所以將公司資產之隨機過程改為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因此在建構資產樹前，需先將利率隨機過程與資產隨機過程正交化，使得兩隨機過程獨立， 在建構資產立體樹時才可將兩隨機過程的機率直接相乘。 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00306"/>
            <a:ext cx="53721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正交化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由於資產隨機過程與利率相關，因此可將公司資產之隨機過程改寫為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note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endParaRPr lang="zh-TW" altLang="en-US" sz="2800" i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75342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857252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571876"/>
            <a:ext cx="4457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正交化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將上式左右同乘             的反矩陣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>
                <a:sym typeface="Wingdings" pitchFamily="2" charset="2"/>
              </a:rPr>
              <a:t></a:t>
            </a:r>
          </a:p>
          <a:p>
            <a:pPr>
              <a:buNone/>
            </a:pPr>
            <a:endParaRPr lang="en-US" altLang="zh-TW" dirty="0" smtClean="0">
              <a:sym typeface="Wingdings" pitchFamily="2" charset="2"/>
            </a:endParaRPr>
          </a:p>
          <a:p>
            <a:pPr>
              <a:buNone/>
            </a:pPr>
            <a:endParaRPr lang="en-US" altLang="zh-TW" dirty="0" smtClean="0">
              <a:sym typeface="Wingdings" pitchFamily="2" charset="2"/>
            </a:endParaRPr>
          </a:p>
          <a:p>
            <a:pPr>
              <a:buNone/>
            </a:pPr>
            <a:r>
              <a:rPr lang="en-US" altLang="zh-TW" dirty="0" smtClean="0"/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為了使隨機項前的矩陣轉為單位矩陣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357298"/>
            <a:ext cx="26289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643182"/>
            <a:ext cx="33528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正交化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6405570" cy="446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正交化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將上式積分得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672" y="1714488"/>
            <a:ext cx="8765521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摘要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Hull-White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的利率樹為基礎，建立了一個模擬浮動利率和投資資產變動的立體樹狀模型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正交化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00175"/>
            <a:ext cx="914399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643446"/>
            <a:ext cx="8620125" cy="210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建構資產樹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由於原公司資產是由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CRR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樹狀結構模擬，在轉換為隨機過程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後同樣也是以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CRR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樹狀結構模擬，在風險中立測度下，可求算出隨機過程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之上漲下跌幅度與機率：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上漲幅度：        ，下跌幅度：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14818"/>
            <a:ext cx="1333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256"/>
            <a:ext cx="11525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建構資產樹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7154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隨機過程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CRR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樹狀結構圖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001156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隨機過程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之立體樹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註：先建構出</a:t>
            </a:r>
            <a:r>
              <a:rPr lang="en-US" altLang="zh-TW" sz="17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zh-TW" altLang="en-US" sz="17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7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tree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，然後以</a:t>
            </a:r>
            <a:r>
              <a:rPr lang="en-US" altLang="zh-TW" sz="17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zh-TW" altLang="en-US" sz="17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7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tree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上的格子點當做基底，往</a:t>
            </a:r>
            <a:r>
              <a:rPr lang="en-US" altLang="zh-TW" sz="17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方向長出</a:t>
            </a:r>
            <a:r>
              <a:rPr lang="en-US" altLang="zh-TW" sz="17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X-Y tree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142984"/>
            <a:ext cx="50356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隨機過程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之立體樹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在建構完和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X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Y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樹狀結構後，可以透過上面介紹的公式，找出在每個格子點所對應的利率和資產，由此便可建出資產的立體樹。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642942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隨機過程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之立體樹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96836"/>
            <a:ext cx="8143932" cy="536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建構利率樹 </a:t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514353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Hull-White Model</a:t>
            </a:r>
          </a:p>
          <a:p>
            <a:pPr>
              <a:lnSpc>
                <a:spcPct val="110000"/>
              </a:lnSpc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– </a:t>
            </a:r>
            <a:r>
              <a:rPr lang="en-US" altLang="zh-TW" sz="2400" i="1" dirty="0" err="1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dr</a:t>
            </a:r>
            <a:r>
              <a:rPr lang="en-US" altLang="zh-TW" sz="2400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 = [</a:t>
            </a:r>
            <a:r>
              <a:rPr lang="el-GR" altLang="zh-TW" sz="24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400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lang="en-US" altLang="zh-TW" sz="2400" i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t</a:t>
            </a:r>
            <a:r>
              <a:rPr lang="en-US" altLang="zh-TW" sz="2400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) – </a:t>
            </a:r>
            <a:r>
              <a:rPr lang="en-US" altLang="zh-TW" sz="2400" i="1" dirty="0" err="1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ar</a:t>
            </a:r>
            <a:r>
              <a:rPr lang="en-US" altLang="zh-TW" sz="2400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]</a:t>
            </a:r>
            <a:r>
              <a:rPr lang="en-US" altLang="zh-TW" sz="2400" i="1" dirty="0" err="1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dt</a:t>
            </a:r>
            <a:r>
              <a:rPr lang="en-US" altLang="zh-TW" sz="2400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 + </a:t>
            </a:r>
            <a:r>
              <a:rPr lang="en-US" altLang="zh-TW" sz="2400" dirty="0" err="1" smtClean="0">
                <a:latin typeface="Symbol" pitchFamily="18" charset="2"/>
                <a:ea typeface="新細明體" charset="-120"/>
              </a:rPr>
              <a:t>s</a:t>
            </a:r>
            <a:r>
              <a:rPr lang="en-US" altLang="zh-TW" sz="2400" i="1" dirty="0" err="1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dz</a:t>
            </a:r>
            <a:endParaRPr lang="en-US" altLang="zh-TW" sz="2400" i="1" dirty="0" smtClean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假定在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Δt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時間的利率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服從上述分配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TW" sz="2400" dirty="0" smtClean="0"/>
              <a:t>    –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Δt</a:t>
            </a:r>
            <a:r>
              <a:rPr lang="en-US" altLang="zh-TW" sz="2400" dirty="0" smtClean="0"/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為三元樹一期的時間長度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TW" sz="2400" dirty="0" smtClean="0"/>
              <a:t>    – </a:t>
            </a:r>
            <a:r>
              <a:rPr lang="en-US" altLang="zh-TW" sz="2400" i="1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(t)= [</a:t>
            </a:r>
            <a:r>
              <a:rPr lang="el-GR" altLang="zh-TW" sz="2400" i="1" dirty="0" smtClean="0">
                <a:latin typeface="Times New Roman" pitchFamily="18" charset="0"/>
                <a:cs typeface="Times New Roman" pitchFamily="18" charset="0"/>
              </a:rPr>
              <a:t>θ(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t ) – </a:t>
            </a:r>
            <a:r>
              <a:rPr lang="en-US" altLang="zh-TW" sz="2400" i="1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(t) ]</a:t>
            </a:r>
            <a:r>
              <a:rPr lang="en-US" altLang="zh-TW" sz="2400" i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TW" sz="2400" dirty="0" smtClean="0">
                <a:latin typeface="Symbol" pitchFamily="18" charset="2"/>
                <a:ea typeface="新細明體" charset="-120"/>
              </a:rPr>
              <a:t>s</a:t>
            </a:r>
            <a:r>
              <a:rPr lang="el-GR" altLang="zh-TW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i="1" dirty="0" err="1" smtClean="0">
                <a:latin typeface="Times New Roman" pitchFamily="18" charset="0"/>
                <a:cs typeface="Times New Roman" pitchFamily="18" charset="0"/>
              </a:rPr>
              <a:t>dW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(t)</a:t>
            </a:r>
          </a:p>
          <a:p>
            <a:pPr>
              <a:lnSpc>
                <a:spcPct val="11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分成下述兩個步驟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lnSpc>
                <a:spcPct val="110000"/>
              </a:lnSpc>
              <a:buNone/>
            </a:pPr>
            <a:r>
              <a:rPr lang="en-US" altLang="zh-TW" sz="2400" dirty="0" smtClean="0"/>
              <a:t>    – </a:t>
            </a:r>
            <a:r>
              <a:rPr lang="en-US" altLang="zh-TW" sz="2400" i="1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*(t)= – </a:t>
            </a:r>
            <a:r>
              <a:rPr lang="en-US" altLang="zh-TW" sz="2400" i="1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*(t)</a:t>
            </a:r>
            <a:r>
              <a:rPr lang="en-US" altLang="zh-TW" sz="2400" i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TW" sz="2400" dirty="0" smtClean="0">
                <a:latin typeface="Symbol" pitchFamily="18" charset="2"/>
                <a:ea typeface="新細明體" charset="-120"/>
              </a:rPr>
              <a:t>s</a:t>
            </a:r>
            <a:r>
              <a:rPr lang="el-GR" altLang="zh-TW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i="1" dirty="0" err="1" smtClean="0">
                <a:latin typeface="Times New Roman" pitchFamily="18" charset="0"/>
                <a:cs typeface="Times New Roman" pitchFamily="18" charset="0"/>
              </a:rPr>
              <a:t>dW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(t)  </a:t>
            </a:r>
            <a:r>
              <a:rPr lang="en-US" altLang="zh-TW" sz="2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zh-TW" sz="2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θ(</a:t>
            </a:r>
            <a:r>
              <a:rPr lang="en-US" altLang="zh-TW" sz="2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 ) = 0 and r (0) = 0)</a:t>
            </a:r>
          </a:p>
          <a:p>
            <a:pPr>
              <a:lnSpc>
                <a:spcPct val="110000"/>
              </a:lnSpc>
              <a:buNone/>
            </a:pPr>
            <a:r>
              <a:rPr lang="en-US" altLang="zh-TW" sz="1600" dirty="0" smtClean="0"/>
              <a:t>           •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建構出三元樹</a:t>
            </a:r>
          </a:p>
          <a:p>
            <a:pPr>
              <a:lnSpc>
                <a:spcPct val="110000"/>
              </a:lnSpc>
              <a:buNone/>
            </a:pPr>
            <a:r>
              <a:rPr lang="en-US" altLang="zh-TW" sz="2400" dirty="0" smtClean="0"/>
              <a:t>    </a:t>
            </a:r>
            <a:r>
              <a:rPr lang="el-GR" altLang="zh-TW" sz="2400" dirty="0" smtClean="0"/>
              <a:t>– </a:t>
            </a:r>
            <a:r>
              <a:rPr lang="el-GR" altLang="zh-TW" sz="2400" i="1" dirty="0" smtClean="0">
                <a:latin typeface="Times New Roman" pitchFamily="18" charset="0"/>
                <a:cs typeface="Times New Roman" pitchFamily="18" charset="0"/>
              </a:rPr>
              <a:t>α(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t)=R(t)-R*(t)</a:t>
            </a:r>
          </a:p>
          <a:p>
            <a:pPr>
              <a:lnSpc>
                <a:spcPct val="110000"/>
              </a:lnSpc>
              <a:buNone/>
            </a:pPr>
            <a:r>
              <a:rPr lang="en-US" altLang="zh-TW" sz="1600" dirty="0" smtClean="0"/>
              <a:t>           •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計算三元樹每個時間點所要平移的利率量</a:t>
            </a:r>
          </a:p>
          <a:p>
            <a:pPr>
              <a:lnSpc>
                <a:spcPct val="110000"/>
              </a:lnSpc>
              <a:buNone/>
            </a:pPr>
            <a:r>
              <a:rPr lang="en-US" altLang="zh-TW" sz="1600" dirty="0" smtClean="0"/>
              <a:t>           •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藉此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fit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真實世界的利率結構</a:t>
            </a:r>
            <a:endParaRPr lang="zh-TW" altLang="en-US" sz="16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Example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>
                <a:latin typeface="Symbol" pitchFamily="18" charset="2"/>
                <a:ea typeface="新細明體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假設</a:t>
            </a:r>
            <a:r>
              <a:rPr lang="zh-TW" altLang="en-US" dirty="0" smtClean="0">
                <a:latin typeface="Symbol" pitchFamily="18" charset="2"/>
                <a:ea typeface="新細明體" charset="-120"/>
              </a:rPr>
              <a:t>：                             </a:t>
            </a:r>
            <a:r>
              <a:rPr lang="en-US" altLang="zh-TW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Zero  rate</a:t>
            </a:r>
          </a:p>
          <a:p>
            <a:pPr>
              <a:buNone/>
            </a:pPr>
            <a:r>
              <a:rPr lang="zh-TW" altLang="en-US" dirty="0" smtClean="0">
                <a:latin typeface="Symbol" pitchFamily="18" charset="2"/>
                <a:ea typeface="新細明體" charset="-120"/>
              </a:rPr>
              <a:t>   </a:t>
            </a:r>
            <a:r>
              <a:rPr lang="en-US" altLang="zh-TW" dirty="0" smtClean="0">
                <a:latin typeface="Symbol" pitchFamily="18" charset="2"/>
                <a:ea typeface="新細明體" charset="-120"/>
              </a:rPr>
              <a:t>s</a:t>
            </a:r>
            <a:r>
              <a:rPr lang="en-US" altLang="zh-TW" dirty="0" smtClean="0">
                <a:ea typeface="新細明體" charset="-120"/>
              </a:rPr>
              <a:t> = 0.01</a:t>
            </a:r>
          </a:p>
          <a:p>
            <a:pPr>
              <a:buNone/>
            </a:pPr>
            <a:r>
              <a:rPr lang="en-US" altLang="zh-TW" i="1" dirty="0" smtClean="0">
                <a:latin typeface="Times New Roman" pitchFamily="18" charset="0"/>
                <a:ea typeface="新細明體" charset="-120"/>
              </a:rPr>
              <a:t>   a</a:t>
            </a:r>
            <a:r>
              <a:rPr lang="en-US" altLang="zh-TW" dirty="0" smtClean="0">
                <a:ea typeface="新細明體" charset="-120"/>
              </a:rPr>
              <a:t>  = 0.1</a:t>
            </a:r>
          </a:p>
          <a:p>
            <a:pPr>
              <a:buFont typeface="Symbol" pitchFamily="18" charset="2"/>
              <a:buChar char=" "/>
            </a:pPr>
            <a:r>
              <a:rPr lang="en-US" altLang="zh-TW" dirty="0" err="1" smtClean="0">
                <a:latin typeface="Symbol" pitchFamily="18" charset="2"/>
                <a:ea typeface="新細明體" charset="-120"/>
              </a:rPr>
              <a:t>D</a:t>
            </a:r>
            <a:r>
              <a:rPr lang="en-US" altLang="zh-TW" i="1" dirty="0" err="1" smtClean="0">
                <a:latin typeface="Times New Roman" pitchFamily="18" charset="0"/>
                <a:ea typeface="新細明體" charset="-120"/>
              </a:rPr>
              <a:t>t</a:t>
            </a:r>
            <a:r>
              <a:rPr lang="en-US" altLang="zh-TW" dirty="0" smtClean="0">
                <a:ea typeface="新細明體" charset="-120"/>
              </a:rPr>
              <a:t>  = 1 year</a:t>
            </a:r>
          </a:p>
          <a:p>
            <a:pPr>
              <a:buFont typeface="Symbol" pitchFamily="18" charset="2"/>
              <a:buChar char=" "/>
            </a:pPr>
            <a:endParaRPr lang="en-US" altLang="zh-TW" dirty="0" smtClean="0">
              <a:ea typeface="新細明體" charset="-120"/>
            </a:endParaRPr>
          </a:p>
          <a:p>
            <a:pPr>
              <a:buFont typeface="Symbol" pitchFamily="18" charset="2"/>
              <a:buChar char=" "/>
            </a:pPr>
            <a:endParaRPr lang="en-US" altLang="zh-TW" dirty="0" smtClean="0">
              <a:ea typeface="新細明體" charset="-120"/>
            </a:endParaRPr>
          </a:p>
          <a:p>
            <a:pPr>
              <a:buFont typeface="Symbol" pitchFamily="18" charset="2"/>
              <a:buChar char=" "/>
            </a:pP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14554"/>
            <a:ext cx="2928958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步驟一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200" dirty="0" smtClean="0"/>
              <a:t>決定三元樹結構</a:t>
            </a:r>
            <a:endParaRPr lang="zh-TW" altLang="en-US" sz="2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設定垂直間距距離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設定距離中心最長間距  </a:t>
            </a:r>
            <a:r>
              <a:rPr lang="en-US" altLang="zh-TW" i="1" dirty="0" err="1" smtClean="0">
                <a:latin typeface="Times New Roman" pitchFamily="18" charset="0"/>
                <a:ea typeface="新細明體" charset="-120"/>
              </a:rPr>
              <a:t>j</a:t>
            </a:r>
            <a:r>
              <a:rPr lang="en-US" altLang="zh-TW" baseline="-25000" dirty="0" err="1" smtClean="0">
                <a:latin typeface="Times New Roman" pitchFamily="18" charset="0"/>
                <a:ea typeface="新細明體" charset="-120"/>
              </a:rPr>
              <a:t>max</a:t>
            </a:r>
            <a:r>
              <a:rPr lang="en-US" altLang="zh-TW" i="1" dirty="0" smtClean="0"/>
              <a:t> =</a:t>
            </a:r>
            <a:r>
              <a:rPr lang="zh-TW" altLang="en-US" i="1" dirty="0" smtClean="0"/>
              <a:t>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ceil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dirty="0" smtClean="0">
                <a:ea typeface="新細明體" charset="-120"/>
              </a:rPr>
              <a:t>0.184/(</a:t>
            </a:r>
            <a:r>
              <a:rPr lang="en-US" altLang="zh-TW" i="1" dirty="0" err="1" smtClean="0">
                <a:latin typeface="Times New Roman" pitchFamily="18" charset="0"/>
                <a:ea typeface="新細明體" charset="-120"/>
              </a:rPr>
              <a:t>a</a:t>
            </a:r>
            <a:r>
              <a:rPr lang="en-US" altLang="zh-TW" dirty="0" err="1" smtClean="0">
                <a:latin typeface="Symbol" pitchFamily="18" charset="2"/>
                <a:ea typeface="新細明體" charset="-120"/>
              </a:rPr>
              <a:t>D</a:t>
            </a:r>
            <a:r>
              <a:rPr lang="en-US" altLang="zh-TW" i="1" dirty="0" err="1" smtClean="0">
                <a:latin typeface="Times New Roman" pitchFamily="18" charset="0"/>
                <a:ea typeface="新細明體" charset="-120"/>
              </a:rPr>
              <a:t>t</a:t>
            </a:r>
            <a:r>
              <a:rPr lang="en-US" altLang="zh-TW" dirty="0" smtClean="0">
                <a:ea typeface="新細明體" charset="-120"/>
              </a:rPr>
              <a:t>)</a:t>
            </a:r>
            <a:r>
              <a:rPr lang="en-US" altLang="zh-TW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]</a:t>
            </a:r>
            <a:r>
              <a:rPr lang="zh-TW" altLang="en-US" dirty="0" smtClean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=</a:t>
            </a:r>
            <a:r>
              <a:rPr lang="zh-TW" altLang="en-US" dirty="0" smtClean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2</a:t>
            </a:r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en-US" altLang="zh-TW" sz="2400" dirty="0" smtClean="0"/>
              <a:t>–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mean reversion</a:t>
            </a:r>
            <a:endParaRPr lang="en-US" altLang="zh-TW" sz="2400" dirty="0" smtClean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400" dirty="0" smtClean="0"/>
              <a:t>     </a:t>
            </a:r>
            <a:r>
              <a:rPr lang="en-US" altLang="zh-TW" sz="2400" dirty="0" smtClean="0"/>
              <a:t>–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Branch</a:t>
            </a:r>
            <a:r>
              <a:rPr lang="en-US" altLang="zh-TW" sz="2400" dirty="0" smtClean="0"/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種類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571868" y="1643050"/>
          <a:ext cx="1341441" cy="371476"/>
        </p:xfrm>
        <a:graphic>
          <a:graphicData uri="http://schemas.openxmlformats.org/presentationml/2006/ole">
            <p:oleObj spid="_x0000_s4098" name="Equation" r:id="rId3" imgW="825480" imgH="228600" progId="Equation.3">
              <p:embed/>
            </p:oleObj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929066"/>
            <a:ext cx="67722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步驟一產生的三元樹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>
              <a:ea typeface="新細明體" charset="-120"/>
            </a:endParaRPr>
          </a:p>
          <a:p>
            <a:pPr>
              <a:buNone/>
            </a:pPr>
            <a:endParaRPr lang="en-US" altLang="zh-TW" dirty="0" smtClean="0">
              <a:ea typeface="新細明體" charset="-120"/>
            </a:endParaRPr>
          </a:p>
          <a:p>
            <a:pPr>
              <a:buNone/>
            </a:pPr>
            <a:r>
              <a:rPr lang="en-US" altLang="zh-TW" dirty="0" smtClean="0">
                <a:ea typeface="新細明體" charset="-120"/>
              </a:rPr>
              <a:t>Define node (</a:t>
            </a:r>
            <a:r>
              <a:rPr lang="en-US" altLang="zh-TW" dirty="0" err="1" smtClean="0">
                <a:ea typeface="新細明體" charset="-120"/>
              </a:rPr>
              <a:t>i,j</a:t>
            </a:r>
            <a:r>
              <a:rPr lang="en-US" altLang="zh-TW" dirty="0" smtClean="0">
                <a:ea typeface="新細明體" charset="-120"/>
              </a:rPr>
              <a:t>) -&gt; t=</a:t>
            </a:r>
            <a:r>
              <a:rPr lang="en-US" altLang="zh-TW" dirty="0" err="1" smtClean="0">
                <a:ea typeface="新細明體" charset="-120"/>
              </a:rPr>
              <a:t>i</a:t>
            </a:r>
            <a:r>
              <a:rPr lang="en-US" altLang="zh-TW" dirty="0" smtClean="0">
                <a:ea typeface="新細明體" charset="-120"/>
              </a:rPr>
              <a:t>*</a:t>
            </a:r>
            <a:r>
              <a:rPr lang="en-US" altLang="zh-TW" dirty="0" err="1" smtClean="0">
                <a:latin typeface="Symbol" pitchFamily="18" charset="2"/>
                <a:ea typeface="新細明體" charset="-120"/>
              </a:rPr>
              <a:t>D</a:t>
            </a:r>
            <a:r>
              <a:rPr lang="en-US" altLang="zh-TW" i="1" dirty="0" err="1" smtClean="0">
                <a:latin typeface="Times New Roman" pitchFamily="18" charset="0"/>
                <a:ea typeface="新細明體" charset="-120"/>
              </a:rPr>
              <a:t>t</a:t>
            </a:r>
            <a:r>
              <a:rPr lang="en-US" altLang="zh-TW" i="1" dirty="0" smtClean="0">
                <a:latin typeface="Times New Roman" pitchFamily="18" charset="0"/>
                <a:ea typeface="新細明體" charset="-120"/>
              </a:rPr>
              <a:t>   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R*=j*</a:t>
            </a:r>
            <a:r>
              <a:rPr lang="en-US" altLang="zh-TW" i="1" dirty="0" smtClean="0">
                <a:latin typeface="Symbol" pitchFamily="18" charset="2"/>
                <a:ea typeface="新細明體" charset="-120"/>
              </a:rPr>
              <a:t>D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R</a:t>
            </a:r>
            <a:endParaRPr lang="en-US" altLang="zh-TW" i="1" dirty="0" smtClean="0">
              <a:ea typeface="新細明體" charset="-120"/>
            </a:endParaRPr>
          </a:p>
          <a:p>
            <a:endParaRPr lang="en-US" altLang="zh-TW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648729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1"/>
            <a:ext cx="8929719" cy="671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步驟一</a:t>
            </a:r>
            <a:br>
              <a:rPr lang="zh-TW" altLang="en-US" dirty="0" smtClean="0"/>
            </a:br>
            <a:r>
              <a:rPr lang="zh-TW" altLang="en-US" sz="2200" dirty="0" smtClean="0"/>
              <a:t>決定分支機率</a:t>
            </a:r>
            <a:r>
              <a:rPr lang="en-US" altLang="zh-TW" sz="2200" dirty="0" smtClean="0"/>
              <a:t>: Type A node</a:t>
            </a:r>
            <a:endParaRPr lang="zh-TW" altLang="en-US" sz="2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*(t)= –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*(t)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TW" sz="2000" dirty="0" smtClean="0">
                <a:latin typeface="Symbol" pitchFamily="18" charset="2"/>
                <a:ea typeface="新細明體" charset="-120"/>
              </a:rPr>
              <a:t>s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dW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7929618" cy="418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步驟一</a:t>
            </a:r>
            <a:br>
              <a:rPr lang="zh-TW" altLang="en-US" dirty="0" smtClean="0"/>
            </a:br>
            <a:r>
              <a:rPr lang="zh-TW" altLang="en-US" sz="2200" dirty="0" smtClean="0"/>
              <a:t>決定分支機率</a:t>
            </a:r>
            <a:r>
              <a:rPr lang="en-US" altLang="zh-TW" sz="2200" dirty="0" smtClean="0"/>
              <a:t>: Type B node</a:t>
            </a:r>
            <a:endParaRPr lang="zh-TW" altLang="en-US" sz="2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*(t)= –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*(t)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TW" sz="2000" dirty="0" smtClean="0">
                <a:latin typeface="Symbol" pitchFamily="18" charset="2"/>
                <a:ea typeface="新細明體" charset="-120"/>
              </a:rPr>
              <a:t>s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dW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(t)</a:t>
            </a:r>
          </a:p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7858179" cy="426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647</Words>
  <PresentationFormat>如螢幕大小 (4:3)</PresentationFormat>
  <Paragraphs>105</Paragraphs>
  <Slides>26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8" baseType="lpstr">
      <vt:lpstr>Office 佈景主題</vt:lpstr>
      <vt:lpstr>Equation</vt:lpstr>
      <vt:lpstr>立體樹的建立</vt:lpstr>
      <vt:lpstr>摘要</vt:lpstr>
      <vt:lpstr> 建構利率樹  </vt:lpstr>
      <vt:lpstr>Example</vt:lpstr>
      <vt:lpstr>步驟一 決定三元樹結構</vt:lpstr>
      <vt:lpstr>步驟一產生的三元樹</vt:lpstr>
      <vt:lpstr>投影片 7</vt:lpstr>
      <vt:lpstr>步驟一 決定分支機率: Type A node</vt:lpstr>
      <vt:lpstr>步驟一 決定分支機率: Type B node</vt:lpstr>
      <vt:lpstr>步驟一 決定分支機率: Type C node</vt:lpstr>
      <vt:lpstr>步驟二 計算Qij和ai</vt:lpstr>
      <vt:lpstr>步驟二 計算Qij和ai</vt:lpstr>
      <vt:lpstr> 建構資產樹  </vt:lpstr>
      <vt:lpstr>固定利率下之公司資產樹示意圖 </vt:lpstr>
      <vt:lpstr>正交化</vt:lpstr>
      <vt:lpstr>正交化</vt:lpstr>
      <vt:lpstr>正交化</vt:lpstr>
      <vt:lpstr>正交化</vt:lpstr>
      <vt:lpstr>正交化</vt:lpstr>
      <vt:lpstr>正交化</vt:lpstr>
      <vt:lpstr>建構資產樹</vt:lpstr>
      <vt:lpstr>建構資產樹</vt:lpstr>
      <vt:lpstr>隨機過程Y之CRR樹狀結構圖</vt:lpstr>
      <vt:lpstr>隨機過程X與Y之立體樹</vt:lpstr>
      <vt:lpstr>隨機過程X與Y之立體樹</vt:lpstr>
      <vt:lpstr>隨機過程X與Y之立體樹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雙變數立體樹的建立</dc:title>
  <dc:creator>J.P.Chen</dc:creator>
  <cp:lastModifiedBy>J.P.Chen</cp:lastModifiedBy>
  <cp:revision>62</cp:revision>
  <dcterms:created xsi:type="dcterms:W3CDTF">2013-08-11T14:34:53Z</dcterms:created>
  <dcterms:modified xsi:type="dcterms:W3CDTF">2013-08-14T14:18:27Z</dcterms:modified>
</cp:coreProperties>
</file>